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5B9929-7A62-4D9A-8B2D-540DF7222565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9FF6A6-2822-454F-AFEE-77D760AAF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357298"/>
            <a:ext cx="6172200" cy="144668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Государственная (итоговая) аттестация выпускников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9-х классов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6050" y="5003322"/>
            <a:ext cx="5672150" cy="1371600"/>
          </a:xfrm>
        </p:spPr>
        <p:txBody>
          <a:bodyPr anchor="b">
            <a:normAutofit lnSpcReduction="10000"/>
          </a:bodyPr>
          <a:lstStyle/>
          <a:p>
            <a:pPr algn="r"/>
            <a:r>
              <a:rPr lang="ru-RU" dirty="0" smtClean="0"/>
              <a:t>Вдовина Светлана Сергеевна, </a:t>
            </a:r>
            <a:br>
              <a:rPr lang="ru-RU" dirty="0" smtClean="0"/>
            </a:br>
            <a:r>
              <a:rPr lang="ru-RU" dirty="0" smtClean="0"/>
              <a:t>консультант отдела контроля качества образования Государственной инспекции по надзору и контролю в сфере образования Пермского края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dirty="0" smtClean="0"/>
              <a:t>Нормативно-правовые акты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Закон «Об образовании»</a:t>
            </a:r>
          </a:p>
          <a:p>
            <a:r>
              <a:rPr lang="ru-RU" i="1" dirty="0" smtClean="0"/>
              <a:t>Положение о государственной (итоговой) аттестации выпускников </a:t>
            </a:r>
            <a:r>
              <a:rPr lang="en-US" i="1" dirty="0" smtClean="0"/>
              <a:t>IX  </a:t>
            </a:r>
            <a:r>
              <a:rPr lang="ru-RU" i="1" dirty="0" smtClean="0"/>
              <a:t>и </a:t>
            </a:r>
            <a:r>
              <a:rPr lang="en-US" i="1" dirty="0" smtClean="0"/>
              <a:t>XI</a:t>
            </a:r>
            <a:r>
              <a:rPr lang="ru-RU" i="1" dirty="0" smtClean="0"/>
              <a:t> (</a:t>
            </a:r>
            <a:r>
              <a:rPr lang="en-US" i="1" dirty="0" smtClean="0"/>
              <a:t>XII</a:t>
            </a:r>
            <a:r>
              <a:rPr lang="ru-RU" i="1" dirty="0" smtClean="0"/>
              <a:t>) классов общеобразовательных  учреждений (приказ </a:t>
            </a:r>
            <a:r>
              <a:rPr lang="ru-RU" i="1" dirty="0" err="1" smtClean="0"/>
              <a:t>Минобра</a:t>
            </a:r>
            <a:r>
              <a:rPr lang="ru-RU" i="1" dirty="0" smtClean="0"/>
              <a:t> РФ от 03.12.1999 № 1075)</a:t>
            </a:r>
          </a:p>
          <a:p>
            <a:r>
              <a:rPr lang="ru-RU" i="1" dirty="0" smtClean="0"/>
              <a:t>Положение о системе общественного наблюдения при проведении государственной (итоговой) аттестации обучающихся, освоивших программы основного общего и среднего (полного) общего образования (приказ </a:t>
            </a:r>
            <a:r>
              <a:rPr lang="ru-RU" i="1" dirty="0" err="1" smtClean="0"/>
              <a:t>Минобрнауки</a:t>
            </a:r>
            <a:r>
              <a:rPr lang="ru-RU" i="1" dirty="0" smtClean="0"/>
              <a:t> РФ от 29.08.2011 № 2235)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71670" y="285728"/>
            <a:ext cx="442915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9 класс</a:t>
            </a:r>
            <a:endParaRPr lang="ru-RU" sz="5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2214554"/>
            <a:ext cx="3429024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Обязательные экзамены:</a:t>
            </a:r>
          </a:p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русский язык,</a:t>
            </a:r>
            <a:br>
              <a:rPr lang="ru-RU" sz="3200" dirty="0" smtClean="0"/>
            </a:br>
            <a:r>
              <a:rPr lang="ru-RU" sz="3200" dirty="0" smtClean="0"/>
              <a:t>математика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6314" y="2214554"/>
            <a:ext cx="3500462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Два </a:t>
            </a:r>
            <a:r>
              <a:rPr lang="ru-RU" sz="3200" dirty="0"/>
              <a:t>экзамена по выбору </a:t>
            </a:r>
            <a:r>
              <a:rPr lang="ru-RU" sz="3200" dirty="0" smtClean="0"/>
              <a:t>учащихся</a:t>
            </a: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000232" y="5500702"/>
            <a:ext cx="478634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/>
              <a:t>Дополнительный экзамен </a:t>
            </a:r>
            <a:endParaRPr lang="ru-RU" sz="3000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2428860" y="1571612"/>
            <a:ext cx="41566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5715008" y="1571612"/>
            <a:ext cx="41566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dirty="0" smtClean="0"/>
              <a:t>Государственная (итоговая) аттестация в новой форме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</p:spPr>
        <p:txBody>
          <a:bodyPr numCol="2" anchor="ctr">
            <a:normAutofit/>
          </a:bodyPr>
          <a:lstStyle/>
          <a:p>
            <a:r>
              <a:rPr lang="ru-RU" sz="3200" dirty="0" smtClean="0"/>
              <a:t>Русский язык</a:t>
            </a:r>
          </a:p>
          <a:p>
            <a:r>
              <a:rPr lang="ru-RU" sz="3200" dirty="0" smtClean="0"/>
              <a:t>Математика</a:t>
            </a:r>
          </a:p>
          <a:p>
            <a:r>
              <a:rPr lang="ru-RU" sz="3200" dirty="0" smtClean="0"/>
              <a:t>Физика</a:t>
            </a:r>
          </a:p>
          <a:p>
            <a:r>
              <a:rPr lang="ru-RU" sz="3200" dirty="0" smtClean="0"/>
              <a:t>Химия</a:t>
            </a:r>
          </a:p>
          <a:p>
            <a:r>
              <a:rPr lang="ru-RU" sz="3200" dirty="0" smtClean="0"/>
              <a:t>Биология</a:t>
            </a:r>
          </a:p>
          <a:p>
            <a:r>
              <a:rPr lang="ru-RU" sz="3200" dirty="0" smtClean="0"/>
              <a:t>История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География</a:t>
            </a:r>
          </a:p>
          <a:p>
            <a:r>
              <a:rPr lang="ru-RU" sz="3200" dirty="0" smtClean="0"/>
              <a:t>Обществознание</a:t>
            </a:r>
          </a:p>
          <a:p>
            <a:r>
              <a:rPr lang="ru-RU" sz="3200" dirty="0" smtClean="0"/>
              <a:t>Литература</a:t>
            </a:r>
          </a:p>
          <a:p>
            <a:r>
              <a:rPr lang="ru-RU" sz="3200" dirty="0" smtClean="0"/>
              <a:t>Информатика и ИКТ</a:t>
            </a:r>
          </a:p>
          <a:p>
            <a:r>
              <a:rPr lang="ru-RU" sz="3200" dirty="0" smtClean="0"/>
              <a:t>Иностранный язык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 anchor="ctr">
            <a:noAutofit/>
          </a:bodyPr>
          <a:lstStyle/>
          <a:p>
            <a:pPr algn="ctr"/>
            <a:r>
              <a:rPr lang="ru-RU" sz="2400" dirty="0" smtClean="0"/>
              <a:t>Расписание проведения государственной (итоговой) аттестации выпускников IX классов в новой форме в 2012 году (проект)</a:t>
            </a:r>
            <a:endParaRPr lang="ru-RU" sz="2400" dirty="0"/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142984"/>
          <a:ext cx="7972452" cy="5380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/>
                <a:gridCol w="6143668"/>
              </a:tblGrid>
              <a:tr h="6231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ЭКЗАМЕН</a:t>
                      </a:r>
                      <a:endParaRPr lang="ru-RU" dirty="0"/>
                    </a:p>
                  </a:txBody>
                  <a:tcPr anchor="ctr"/>
                </a:tc>
              </a:tr>
              <a:tr h="62316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29 мая (</a:t>
                      </a:r>
                      <a:r>
                        <a:rPr lang="ru-RU" sz="2000" dirty="0" err="1" smtClean="0"/>
                        <a:t>вт</a:t>
                      </a:r>
                      <a:r>
                        <a:rPr lang="ru-RU" sz="2000" dirty="0" smtClean="0"/>
                        <a:t>)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математика</a:t>
                      </a:r>
                      <a:endParaRPr lang="ru-RU" sz="2000" dirty="0"/>
                    </a:p>
                  </a:txBody>
                  <a:tcPr anchor="ctr"/>
                </a:tc>
              </a:tr>
              <a:tr h="97743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/>
                        <a:t>01 июня (</a:t>
                      </a:r>
                      <a:r>
                        <a:rPr lang="ru-RU" sz="2000" dirty="0" err="1"/>
                        <a:t>пт</a:t>
                      </a:r>
                      <a:r>
                        <a:rPr lang="ru-RU" sz="2000" dirty="0"/>
                        <a:t>)</a:t>
                      </a:r>
                    </a:p>
                  </a:txBody>
                  <a:tcPr marL="190500" marR="190500" marT="47625" marB="476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/>
                        <a:t>обществознание, химия, география, история, физика, биология, иностранные языки,  литература, информатика и ИКТ</a:t>
                      </a:r>
                    </a:p>
                  </a:txBody>
                  <a:tcPr marL="190500" marR="190500" marT="47625" marB="47625"/>
                </a:tc>
              </a:tr>
              <a:tr h="68236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/>
                        <a:t>05 июня (</a:t>
                      </a:r>
                      <a:r>
                        <a:rPr lang="ru-RU" sz="2000" dirty="0" err="1"/>
                        <a:t>вт</a:t>
                      </a:r>
                      <a:r>
                        <a:rPr lang="ru-RU" sz="2000" dirty="0"/>
                        <a:t>)</a:t>
                      </a:r>
                    </a:p>
                  </a:txBody>
                  <a:tcPr marL="190500" marR="190500" marT="47625" marB="476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/>
                        <a:t>русский язык</a:t>
                      </a:r>
                    </a:p>
                  </a:txBody>
                  <a:tcPr marL="190500" marR="190500" marT="47625" marB="47625"/>
                </a:tc>
              </a:tr>
              <a:tr h="97743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/>
                        <a:t>14 июня (чт)</a:t>
                      </a:r>
                    </a:p>
                  </a:txBody>
                  <a:tcPr marL="190500" marR="190500" marT="47625" marB="476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dirty="0"/>
                        <a:t>обществознание, химия, география, история, физика, биология, иностранные языки, литература, информатика и ИКТ</a:t>
                      </a:r>
                    </a:p>
                  </a:txBody>
                  <a:tcPr marL="190500" marR="190500" marT="47625" marB="47625"/>
                </a:tc>
              </a:tr>
              <a:tr h="68236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/>
                        <a:t>16 июня (сб)</a:t>
                      </a:r>
                    </a:p>
                  </a:txBody>
                  <a:tcPr marL="190500" marR="190500" marT="47625" marB="476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i="1" dirty="0"/>
                        <a:t>резерв: </a:t>
                      </a:r>
                      <a:r>
                        <a:rPr lang="ru-RU" sz="2000" dirty="0"/>
                        <a:t>русский язык, обществознание, биология, физика, информатика и ИКТ</a:t>
                      </a:r>
                    </a:p>
                  </a:txBody>
                  <a:tcPr marL="190500" marR="190500" marT="47625" marB="47625"/>
                </a:tc>
              </a:tr>
              <a:tr h="68236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/>
                        <a:t>18 июня (пн)</a:t>
                      </a:r>
                    </a:p>
                  </a:txBody>
                  <a:tcPr marL="190500" marR="190500" marT="47625" marB="476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i="1" dirty="0"/>
                        <a:t>резерв</a:t>
                      </a:r>
                      <a:r>
                        <a:rPr lang="ru-RU" sz="2000" dirty="0"/>
                        <a:t>: математика, история, химия, литература, география, иностранные языки</a:t>
                      </a:r>
                    </a:p>
                  </a:txBody>
                  <a:tcPr marL="190500" marR="190500" marT="47625" marB="476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725470"/>
          </a:xfrm>
        </p:spPr>
        <p:txBody>
          <a:bodyPr anchor="ctr"/>
          <a:lstStyle/>
          <a:p>
            <a:pPr algn="ctr"/>
            <a:r>
              <a:rPr lang="ru-RU" dirty="0" smtClean="0"/>
              <a:t>В период подготовки к ГИА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14356"/>
            <a:ext cx="8358246" cy="59293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МОУО издает приказы:</a:t>
            </a:r>
          </a:p>
          <a:p>
            <a:r>
              <a:rPr lang="ru-RU" dirty="0" smtClean="0"/>
              <a:t>Об утверждении территориальной схемы проведения экзаменов</a:t>
            </a:r>
          </a:p>
          <a:p>
            <a:r>
              <a:rPr lang="ru-RU" dirty="0" smtClean="0"/>
              <a:t>О возложении ответственности на руководителей ОУ за подвоз выпускников в ОУ-ППЭ</a:t>
            </a:r>
          </a:p>
          <a:p>
            <a:r>
              <a:rPr lang="ru-RU" dirty="0" smtClean="0"/>
              <a:t>Об утверждении руководителей и организаторов ОУ-ППЭ</a:t>
            </a:r>
          </a:p>
          <a:p>
            <a:r>
              <a:rPr lang="ru-RU" dirty="0" smtClean="0"/>
              <a:t>Об утверждении графика работы ТПК</a:t>
            </a:r>
          </a:p>
          <a:p>
            <a:r>
              <a:rPr lang="ru-RU" dirty="0" smtClean="0"/>
              <a:t>Об утверждении Положения о территориальной конфликтной комиссии (ТКК)</a:t>
            </a:r>
          </a:p>
          <a:p>
            <a:r>
              <a:rPr lang="ru-RU" dirty="0" smtClean="0"/>
              <a:t>Об утверждении состава и графика работы ТКК</a:t>
            </a:r>
          </a:p>
          <a:p>
            <a:r>
              <a:rPr lang="ru-RU" dirty="0" smtClean="0"/>
              <a:t>О перечне и порядке хранения документированной информации ГИА в новой форме</a:t>
            </a:r>
          </a:p>
          <a:p>
            <a:r>
              <a:rPr lang="ru-RU" dirty="0" smtClean="0"/>
              <a:t>Об аккредитации общественных наблюдателей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796908"/>
          </a:xfrm>
        </p:spPr>
        <p:txBody>
          <a:bodyPr anchor="ctr"/>
          <a:lstStyle/>
          <a:p>
            <a:pPr algn="ctr"/>
            <a:r>
              <a:rPr lang="ru-RU" dirty="0" smtClean="0"/>
              <a:t>В период подготовки и проведения  ГИА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14356"/>
            <a:ext cx="8501122" cy="61436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Руководитель ОУ издает приказы:</a:t>
            </a:r>
          </a:p>
          <a:p>
            <a:r>
              <a:rPr lang="ru-RU" dirty="0" smtClean="0"/>
              <a:t>Об окончании учебного года</a:t>
            </a:r>
          </a:p>
          <a:p>
            <a:r>
              <a:rPr lang="ru-RU" dirty="0" smtClean="0"/>
              <a:t>О допуске к ГИА (не позднее 25 мая)</a:t>
            </a:r>
          </a:p>
          <a:p>
            <a:r>
              <a:rPr lang="ru-RU" dirty="0" smtClean="0"/>
              <a:t>Об утверждении графика проведения экзаменов и состава экзаменационных комиссий </a:t>
            </a:r>
          </a:p>
          <a:p>
            <a:r>
              <a:rPr lang="ru-RU" dirty="0" smtClean="0"/>
              <a:t>О назначении ответственных работников за подвоз и сопровождение выпускников в ОУ-ППЭ</a:t>
            </a:r>
          </a:p>
          <a:p>
            <a:r>
              <a:rPr lang="ru-RU" dirty="0" smtClean="0"/>
              <a:t>О проведении повторной ГИА выпускников, получивших не более 2-х неудовлетворительных результатов</a:t>
            </a:r>
          </a:p>
          <a:p>
            <a:r>
              <a:rPr lang="ru-RU" dirty="0" smtClean="0"/>
              <a:t>Об утверждении списка выпускников, которым зачтены результаты </a:t>
            </a:r>
            <a:r>
              <a:rPr lang="ru-RU" dirty="0" err="1" smtClean="0"/>
              <a:t>портфолио</a:t>
            </a:r>
            <a:r>
              <a:rPr lang="ru-RU" dirty="0" smtClean="0"/>
              <a:t> в качестве экзаменов ГИА по выбору</a:t>
            </a:r>
          </a:p>
          <a:p>
            <a:r>
              <a:rPr lang="ru-RU" dirty="0" smtClean="0"/>
              <a:t>Об окончании основной общеобразовательной школы и выдаче аттестатов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</TotalTime>
  <Words>366</Words>
  <Application>Microsoft Office PowerPoint</Application>
  <PresentationFormat>Экран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Государственная (итоговая) аттестация выпускников  9-х классов</vt:lpstr>
      <vt:lpstr>Нормативно-правовые акты</vt:lpstr>
      <vt:lpstr>Слайд 3</vt:lpstr>
      <vt:lpstr>Государственная (итоговая) аттестация в новой форме</vt:lpstr>
      <vt:lpstr>Расписание проведения государственной (итоговой) аттестации выпускников IX классов в новой форме в 2012 году (проект)</vt:lpstr>
      <vt:lpstr>В период подготовки к ГИА </vt:lpstr>
      <vt:lpstr>В период подготовки и проведения  ГИА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(итоговая) аттестация выпускников  9-х классов</dc:title>
  <dc:creator>пк</dc:creator>
  <cp:lastModifiedBy>Отдел образования</cp:lastModifiedBy>
  <cp:revision>22</cp:revision>
  <dcterms:created xsi:type="dcterms:W3CDTF">2012-02-27T16:38:52Z</dcterms:created>
  <dcterms:modified xsi:type="dcterms:W3CDTF">2012-03-16T04:27:37Z</dcterms:modified>
</cp:coreProperties>
</file>